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312" r:id="rId6"/>
    <p:sldId id="313" r:id="rId7"/>
    <p:sldId id="314" r:id="rId8"/>
    <p:sldId id="346" r:id="rId9"/>
    <p:sldId id="318" r:id="rId10"/>
    <p:sldId id="315" r:id="rId11"/>
    <p:sldId id="316" r:id="rId12"/>
    <p:sldId id="308" r:id="rId13"/>
    <p:sldId id="321" r:id="rId14"/>
    <p:sldId id="347" r:id="rId15"/>
    <p:sldId id="348" r:id="rId16"/>
    <p:sldId id="311" r:id="rId17"/>
    <p:sldId id="286" r:id="rId18"/>
    <p:sldId id="310" r:id="rId19"/>
    <p:sldId id="26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19C74-B9B2-4AE9-B6CC-6C46E30B7EA9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B0528-BFCB-443D-A154-6B5317C8D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25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3312-0491-4EEC-A8BB-28CE4A036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5F27F-6740-47FD-A3C4-72CF0ABCA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A13D5-5CE6-4383-90C4-0D76AE39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7489F-1A89-4725-9170-E90E3001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C7E49-8A4C-47EC-870B-4119E923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17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D43B3-824B-4B19-BB63-2D983178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8F069-DDA4-4D95-B878-C942332E4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1C76C-458E-47E7-A772-24777596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6EA0C-96B1-4DE5-BB11-1A86C642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E40EB-9E72-466B-A99E-4424DD84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93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6920D-9696-488E-985F-9EC237C05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A69A82-D94A-47B3-85C5-748BD7245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01152-BA62-4051-AE89-26DB37AE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D7C41-7BC8-4551-80C8-3ED2FBF2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9A3DE-829A-4549-AA38-A8B84377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01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054EA-B0C1-4039-8DE7-CD414D49A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914A0-533D-4BC6-A09C-F2A815C8D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9D244-270A-4869-8EB6-A1194FD4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D64E8-5782-42C8-86CF-07A047CB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943C4-2665-4EBA-82A7-DB6A3E92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1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D6DE-1459-452E-A5C4-459C1A05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91682-609C-4147-9665-C1A9E15F9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55DF9-EED8-44A5-A085-66B9A4C5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98E9-327D-4DA4-A57D-80299950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7251C-52D5-4318-8708-6700EDF9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9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E2344-3AF8-4FCA-80E2-3C5C6B5A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5EB13-0FFA-426A-886F-3A5866452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8DAD4-F8D6-403D-8ABA-EA7430FF2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056A6-5518-4387-80D2-D577C0FE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7FF99-1556-4F59-B100-20ED84972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E0C6B-1244-428A-BE92-B079DD37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BA00E-FDAD-4BB6-8D2C-C9DF87719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18CB2-B5DC-4099-BC89-701CAFA13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4B762-CA3D-4E3A-8678-FD2500B27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AD9CED-0821-4197-8F0B-B0411F2E2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B0787E-18DA-4990-918D-0CD52E2E8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3A26E5-0248-4832-9E9C-2E99A928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E9AC7-2D2B-4DB3-9E84-52D5F266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AAD8B0-C184-4428-955B-243E83F2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6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89E92-D67E-40EB-B79E-EAADAA41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E5068B-7870-4FBA-926D-0E84D02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39DA0-926E-4D4E-9F2E-796ECF16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E1A86-5062-4EDD-BDD4-89B87838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1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32D40-C94A-420D-AB93-9FEC887E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AC133B-F698-46D1-9C90-334F20C4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83621-9355-4970-AD18-A2766F06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21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923FE-1A85-4A83-93EF-5094C448C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AF02E-7F27-4FC7-8FCC-72398449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4380B-E7AF-445A-8B45-08D199529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B8A5C-99B9-4B54-B0C5-73D944EA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DD586-7B2E-4942-B561-3A19541B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334FC-5C7D-4977-96F2-0FDBD396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29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B2A2-B9C5-4461-86A1-FBD335F4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13665A-90B4-4CDC-9530-6C819691C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45DBF-24E4-4587-8EF6-6BBD36E3D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AA1FB-B39B-4EBA-A9C8-9FDA52A6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FD4F1-104A-4B61-955D-AC38CB56D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E9A21-686A-44B6-8061-FCCD3404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89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392C05-3B74-40A7-9774-E3264277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009DD-66E7-423C-9E24-748210024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939E5-3D5C-46C8-8475-A1631CA69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908D-35E1-45EB-8723-707E99A759AC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947E1-FA7F-4F29-9452-E6DEAE25C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52936-8BD0-4E96-B881-0AFA7F9DF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B4ED-DB9F-466E-B2F4-74BCF996C8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5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.uk/r/FT92TB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urveymonkey.co.uk/r/FT92T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/3.0/" TargetMode="External"/><Relationship Id="rId5" Type="http://schemas.openxmlformats.org/officeDocument/2006/relationships/hyperlink" Target="http://elearnking.blogspot.com/2012/10/is-certificate-program-worth-it.html" TargetMode="Externa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5208F67-3FF1-42F2-8A17-BA0D10B13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052AC25-9B82-4AC4-8466-01D832B0A574}"/>
              </a:ext>
            </a:extLst>
          </p:cNvPr>
          <p:cNvSpPr/>
          <p:nvPr/>
        </p:nvSpPr>
        <p:spPr>
          <a:xfrm>
            <a:off x="5613514" y="5877987"/>
            <a:ext cx="5711193" cy="33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317217-8218-4E7E-BDAD-70799E11A3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9" t="20830" r="13429" b="21934"/>
          <a:stretch/>
        </p:blipFill>
        <p:spPr>
          <a:xfrm>
            <a:off x="606057" y="543590"/>
            <a:ext cx="4625162" cy="18629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CAA77B-D03B-480B-9A78-152F927F2A7D}"/>
              </a:ext>
            </a:extLst>
          </p:cNvPr>
          <p:cNvSpPr txBox="1"/>
          <p:nvPr/>
        </p:nvSpPr>
        <p:spPr>
          <a:xfrm>
            <a:off x="2316666" y="2891139"/>
            <a:ext cx="86449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 Leadership Programme</a:t>
            </a:r>
          </a:p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3: Practising Mentoring</a:t>
            </a:r>
          </a:p>
          <a:p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GB" sz="2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 2021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EDF5010-A352-4D0F-8995-0F0DC838BC52}"/>
              </a:ext>
            </a:extLst>
          </p:cNvPr>
          <p:cNvCxnSpPr>
            <a:cxnSpLocks/>
          </p:cNvCxnSpPr>
          <p:nvPr/>
        </p:nvCxnSpPr>
        <p:spPr>
          <a:xfrm flipH="1">
            <a:off x="2108511" y="2686770"/>
            <a:ext cx="92161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3AA32B-F69B-4C82-B097-619F5A0307EA}"/>
              </a:ext>
            </a:extLst>
          </p:cNvPr>
          <p:cNvCxnSpPr>
            <a:cxnSpLocks/>
          </p:cNvCxnSpPr>
          <p:nvPr/>
        </p:nvCxnSpPr>
        <p:spPr>
          <a:xfrm flipV="1">
            <a:off x="2108511" y="3070959"/>
            <a:ext cx="11167" cy="11533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31D89AF-A35C-4A1E-B0ED-3753F55BCDC2}"/>
              </a:ext>
            </a:extLst>
          </p:cNvPr>
          <p:cNvCxnSpPr>
            <a:cxnSpLocks/>
          </p:cNvCxnSpPr>
          <p:nvPr/>
        </p:nvCxnSpPr>
        <p:spPr>
          <a:xfrm flipH="1">
            <a:off x="2108511" y="4609355"/>
            <a:ext cx="92161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64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8E8F471-C741-4637-90E6-EB1D514B6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B82B7A8-671F-41F7-A08D-6F3FEAD59522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48EE759-1EB6-44BF-A16C-EB1092B6F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0FB1FD1-C4CE-4CEA-AB86-13170771CE8E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51613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51D9DA9-5FD1-4494-9A25-DAD40AD3B04F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4647AB-24A8-4839-B689-F3962BF8AD90}"/>
              </a:ext>
            </a:extLst>
          </p:cNvPr>
          <p:cNvCxnSpPr>
            <a:cxnSpLocks/>
          </p:cNvCxnSpPr>
          <p:nvPr/>
        </p:nvCxnSpPr>
        <p:spPr>
          <a:xfrm flipH="1" flipV="1">
            <a:off x="875134" y="1585597"/>
            <a:ext cx="1912" cy="211889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3C54BE00-B6B6-4F24-868C-351992A2BC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AB7E37-AFA9-D949-9A6D-C6309EB10360}"/>
              </a:ext>
            </a:extLst>
          </p:cNvPr>
          <p:cNvSpPr txBox="1"/>
          <p:nvPr/>
        </p:nvSpPr>
        <p:spPr>
          <a:xfrm>
            <a:off x="1189072" y="1690688"/>
            <a:ext cx="10125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Reflect upon your own practice and development as a mentor and coach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Utilise case studies of your practice to develop reflexivity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Apply skills and techniques alongside coaches and mentors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Review and set targets for personal and professional development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7509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9A961F8-0A29-4269-BEB7-DBC5CD627824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48DCE8A-3352-4A25-8118-59D606A8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2" y="450185"/>
            <a:ext cx="8070806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Aims of the Programme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2C5954D-F896-4EF8-B5C3-38AAD6A4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57" y="1670654"/>
            <a:ext cx="8070806" cy="410970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To reconceptualise the process of mentoring and acknowledge the complexities arising within the relationship between mentor and mentee</a:t>
            </a:r>
          </a:p>
          <a:p>
            <a:pPr lvl="0"/>
            <a:r>
              <a:rPr lang="en-GB" dirty="0"/>
              <a:t>To place the self as mentor in a reflexive capacity so that the mentoring process is both effective and flexible</a:t>
            </a:r>
          </a:p>
          <a:p>
            <a:pPr lvl="0"/>
            <a:r>
              <a:rPr lang="en-GB" dirty="0"/>
              <a:t>To create a network of established mentors from a range of schools and settings in order to share and learn from practice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EB6EB7-8E40-49CC-8EEB-99E9CB379EDF}"/>
              </a:ext>
            </a:extLst>
          </p:cNvPr>
          <p:cNvCxnSpPr>
            <a:cxnSpLocks/>
          </p:cNvCxnSpPr>
          <p:nvPr/>
        </p:nvCxnSpPr>
        <p:spPr>
          <a:xfrm flipH="1">
            <a:off x="908940" y="1527821"/>
            <a:ext cx="816132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939415-5ED2-4FA3-9A08-EC141B7AFCCB}"/>
              </a:ext>
            </a:extLst>
          </p:cNvPr>
          <p:cNvCxnSpPr>
            <a:cxnSpLocks/>
          </p:cNvCxnSpPr>
          <p:nvPr/>
        </p:nvCxnSpPr>
        <p:spPr>
          <a:xfrm flipV="1">
            <a:off x="908940" y="83758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09CFE8-4B37-4AFD-9F4B-F6C48F4DB93B}"/>
              </a:ext>
            </a:extLst>
          </p:cNvPr>
          <p:cNvCxnSpPr>
            <a:cxnSpLocks/>
          </p:cNvCxnSpPr>
          <p:nvPr/>
        </p:nvCxnSpPr>
        <p:spPr>
          <a:xfrm flipV="1">
            <a:off x="907028" y="1670658"/>
            <a:ext cx="0" cy="38978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798E6D2-2387-4B8D-81FF-41C441A1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33124A-37EB-490F-B545-FF07187F5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19" y="1106260"/>
            <a:ext cx="2468688" cy="53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66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8E8F471-C741-4637-90E6-EB1D514B6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B82B7A8-671F-41F7-A08D-6F3FEAD59522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48EE759-1EB6-44BF-A16C-EB1092B6F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14231AE-3C11-47D8-B99B-14BB6E36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62" y="1825643"/>
            <a:ext cx="10035365" cy="411128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Tell us what you think: use the link in the delegate pack (p 13)</a:t>
            </a:r>
          </a:p>
          <a:p>
            <a:pPr marL="0" indent="0" algn="ctr">
              <a:buNone/>
            </a:pPr>
            <a:r>
              <a:rPr lang="en-GB" b="1" dirty="0">
                <a:hlinkClick r:id="rId3"/>
              </a:rPr>
              <a:t>https://www.surveymonkey.co.uk/r/FT92TBF</a:t>
            </a:r>
            <a:endParaRPr lang="en-GB" dirty="0"/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0FB1FD1-C4CE-4CEA-AB86-13170771CE8E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51613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51D9DA9-5FD1-4494-9A25-DAD40AD3B04F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4647AB-24A8-4839-B689-F3962BF8AD90}"/>
              </a:ext>
            </a:extLst>
          </p:cNvPr>
          <p:cNvCxnSpPr>
            <a:cxnSpLocks/>
          </p:cNvCxnSpPr>
          <p:nvPr/>
        </p:nvCxnSpPr>
        <p:spPr>
          <a:xfrm flipH="1" flipV="1">
            <a:off x="875134" y="1585597"/>
            <a:ext cx="1912" cy="211889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3C54BE00-B6B6-4F24-868C-351992A2BC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8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B962F984-3661-47B9-A82D-86BED7D98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Celebration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C1ACA4E-F46A-42D7-AF15-AD2A9A8E3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63" y="1585595"/>
            <a:ext cx="7555405" cy="3491222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en-GB" altLang="en-US" sz="2000" dirty="0">
                <a:solidFill>
                  <a:schemeClr val="bg1"/>
                </a:solidFill>
              </a:rPr>
              <a:t>Certification:</a:t>
            </a:r>
          </a:p>
          <a:p>
            <a:pPr marL="342900" lvl="1" indent="-342900">
              <a:defRPr/>
            </a:pP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</a:rPr>
              <a:t>You will receive a Lead Mentor Certificate in the next couple of weeks via your email address</a:t>
            </a:r>
          </a:p>
          <a:p>
            <a:pPr marL="342900" lvl="1" indent="-342900">
              <a:defRPr/>
            </a:pP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</a:rPr>
              <a:t>Your headteacher or CEO will receive a hard copy through the post with a letter of recognition</a:t>
            </a:r>
          </a:p>
          <a:p>
            <a:pPr marL="342900" lvl="1" indent="-342900">
              <a:defRPr/>
            </a:pPr>
            <a:endParaRPr lang="en-GB" alt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0" lvl="1" indent="0" algn="ctr">
              <a:buNone/>
              <a:defRPr/>
            </a:pPr>
            <a:r>
              <a:rPr lang="en-GB" altLang="en-US" sz="2000" dirty="0">
                <a:solidFill>
                  <a:schemeClr val="bg1"/>
                </a:solidFill>
              </a:rPr>
              <a:t>Please ensure you have left your contact details, name and school address via the feedback form on page 13 of the delegate pack or click on this link: </a:t>
            </a:r>
          </a:p>
          <a:p>
            <a:pPr marL="0" lvl="1" indent="0" algn="ctr">
              <a:buNone/>
              <a:defRPr/>
            </a:pPr>
            <a:r>
              <a:rPr lang="en-GB" b="1" dirty="0">
                <a:hlinkClick r:id="rId2"/>
              </a:rPr>
              <a:t>https://www.surveymonkey.co.uk/r/FT92TBF</a:t>
            </a:r>
            <a:endParaRPr lang="en-GB" dirty="0"/>
          </a:p>
          <a:p>
            <a:pPr marL="0" lvl="1" indent="0" algn="ctr">
              <a:buNone/>
              <a:defRPr/>
            </a:pPr>
            <a:endParaRPr lang="en-GB" altLang="en-US" sz="20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1CB9884-1851-493E-933F-C1BB15DA8154}"/>
              </a:ext>
            </a:extLst>
          </p:cNvPr>
          <p:cNvCxnSpPr>
            <a:cxnSpLocks/>
          </p:cNvCxnSpPr>
          <p:nvPr/>
        </p:nvCxnSpPr>
        <p:spPr>
          <a:xfrm flipH="1">
            <a:off x="877047" y="1442761"/>
            <a:ext cx="47851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10A72A3-9825-4002-A376-FC3978366CAF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35313E-8ABB-4746-BCE1-405E75F8934A}"/>
              </a:ext>
            </a:extLst>
          </p:cNvPr>
          <p:cNvCxnSpPr>
            <a:cxnSpLocks/>
          </p:cNvCxnSpPr>
          <p:nvPr/>
        </p:nvCxnSpPr>
        <p:spPr>
          <a:xfrm flipV="1">
            <a:off x="875134" y="1585596"/>
            <a:ext cx="0" cy="27312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9DC2D83-DB4B-4B91-BCFA-F596B2FFA3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E5C8C237-007A-AA4B-B31F-86D4D32A6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36713" y="4051812"/>
            <a:ext cx="3162300" cy="24595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6B7B4D-78C6-EA4F-AADD-B9D2DACAEA8F}"/>
              </a:ext>
            </a:extLst>
          </p:cNvPr>
          <p:cNvSpPr txBox="1"/>
          <p:nvPr/>
        </p:nvSpPr>
        <p:spPr>
          <a:xfrm>
            <a:off x="8860517" y="6511379"/>
            <a:ext cx="3162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hlinkClick r:id="rId5" tooltip="http://elearnking.blogspot.com/2012/10/is-certificate-program-worth-it.html"/>
              </a:rPr>
              <a:t>This Photo</a:t>
            </a:r>
            <a:r>
              <a:rPr lang="en-GB" sz="900" dirty="0"/>
              <a:t> by Unknown Author is licensed under </a:t>
            </a:r>
            <a:r>
              <a:rPr lang="en-GB" sz="900" dirty="0">
                <a:hlinkClick r:id="rId6" tooltip="https://creativecommons.org/licenses/by/3.0/"/>
              </a:rPr>
              <a:t>CC BY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4113581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96EDCE7-E04F-4CF5-BF28-BE0B9C68F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AA6499F-6F9A-4D3B-B45B-931652748F1C}"/>
              </a:ext>
            </a:extLst>
          </p:cNvPr>
          <p:cNvSpPr txBox="1"/>
          <p:nvPr/>
        </p:nvSpPr>
        <p:spPr>
          <a:xfrm>
            <a:off x="9387662" y="6220931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3260E01-347D-4353-8F37-2CF167D513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B30312C-B5E3-4CC6-A6D8-B96BE776F02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DFE5F3"/>
              </a:clrFrom>
              <a:clrTo>
                <a:srgbClr val="DFE5F3">
                  <a:alpha val="0"/>
                </a:srgbClr>
              </a:clrTo>
            </a:clrChange>
            <a:duotone>
              <a:prstClr val="black"/>
              <a:srgbClr val="E2E8F6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6000"/>
                    </a14:imgEffect>
                    <a14:imgEffect>
                      <a14:brightnessContrast bright="2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422" y="2893513"/>
            <a:ext cx="1455751" cy="313123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C14AB71-3E5C-458C-89A5-A9A5F715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664" y="365125"/>
            <a:ext cx="8360628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4E6D2E-DC0E-4432-8A9F-FE2B71A7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339" y="1585594"/>
            <a:ext cx="7154453" cy="435286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thoughts?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confirmed:</a:t>
            </a: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Expert/Master Mentor Programme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twilight sessions over a 12 month timescale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your coaching skills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Portfolio of practice and reflections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of your wider impact within your school/ cluster/Trust and contribution to the Lead Mentor Programme</a:t>
            </a:r>
          </a:p>
          <a:p>
            <a:pPr marL="0" indent="0" algn="ctr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Expressions of interest:</a:t>
            </a:r>
          </a:p>
          <a:p>
            <a:pPr marL="0" indent="0" algn="ctr">
              <a:buNone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j.carpenter@yorksj.c.uk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DE23AA0-59F7-4C88-9312-6BF138A27C47}"/>
              </a:ext>
            </a:extLst>
          </p:cNvPr>
          <p:cNvCxnSpPr>
            <a:cxnSpLocks/>
          </p:cNvCxnSpPr>
          <p:nvPr/>
        </p:nvCxnSpPr>
        <p:spPr>
          <a:xfrm flipH="1">
            <a:off x="738823" y="1442761"/>
            <a:ext cx="7947977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DE8FD-6069-4DD1-9049-3D37F73BD82E}"/>
              </a:ext>
            </a:extLst>
          </p:cNvPr>
          <p:cNvCxnSpPr>
            <a:cxnSpLocks/>
          </p:cNvCxnSpPr>
          <p:nvPr/>
        </p:nvCxnSpPr>
        <p:spPr>
          <a:xfrm flipV="1">
            <a:off x="738822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6D58D1-ED02-4D69-849E-28771ADE88A7}"/>
              </a:ext>
            </a:extLst>
          </p:cNvPr>
          <p:cNvCxnSpPr>
            <a:cxnSpLocks/>
          </p:cNvCxnSpPr>
          <p:nvPr/>
        </p:nvCxnSpPr>
        <p:spPr>
          <a:xfrm flipH="1" flipV="1">
            <a:off x="736910" y="1585597"/>
            <a:ext cx="1912" cy="326285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4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6A0770-6119-4883-AF98-E3BB9B84C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" y="0"/>
            <a:ext cx="12186271" cy="6858000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260F6026-D385-4C58-B6F3-B0F457D5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>
            <a:normAutofit/>
          </a:bodyPr>
          <a:lstStyle/>
          <a:p>
            <a:pPr algn="ctr"/>
            <a:r>
              <a:rPr lang="en-GB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AF528E-915C-4446-9B8C-3AE4E15D3212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105641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40267DB-BEB0-4D5C-B8A7-B2E9C607EB9A}"/>
              </a:ext>
            </a:extLst>
          </p:cNvPr>
          <p:cNvSpPr txBox="1"/>
          <p:nvPr/>
        </p:nvSpPr>
        <p:spPr>
          <a:xfrm>
            <a:off x="9102150" y="609103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B6EDE8-8E72-4E44-B1FA-C1FCB7155BB8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7ECF9C7-ED40-41E4-81A5-A8F939E8CE83}"/>
              </a:ext>
            </a:extLst>
          </p:cNvPr>
          <p:cNvCxnSpPr>
            <a:cxnSpLocks/>
          </p:cNvCxnSpPr>
          <p:nvPr/>
        </p:nvCxnSpPr>
        <p:spPr>
          <a:xfrm flipV="1">
            <a:off x="875134" y="1585596"/>
            <a:ext cx="0" cy="27312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408F81D6-7F48-432C-9AB2-D132FD34FF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62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B1F9C3E-E55D-4D3C-B973-3FF2D98EFA92}"/>
              </a:ext>
            </a:extLst>
          </p:cNvPr>
          <p:cNvCxnSpPr>
            <a:cxnSpLocks/>
          </p:cNvCxnSpPr>
          <p:nvPr/>
        </p:nvCxnSpPr>
        <p:spPr>
          <a:xfrm flipH="1">
            <a:off x="597054" y="1442761"/>
            <a:ext cx="46870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9A961F8-0A29-4269-BEB7-DBC5CD627824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254284-4F94-48F3-8329-F5970FDB7B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E97C40-D89F-4B77-8A54-FA8F97848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463" y="1663822"/>
            <a:ext cx="6233779" cy="329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1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78E8F471-C741-4637-90E6-EB1D514B6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B82B7A8-671F-41F7-A08D-6F3FEAD59522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48EE759-1EB6-44BF-A16C-EB1092B6F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Welcome back (virtually)!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0FB1FD1-C4CE-4CEA-AB86-13170771CE8E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1038150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51D9DA9-5FD1-4494-9A25-DAD40AD3B04F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4647AB-24A8-4839-B689-F3962BF8AD90}"/>
              </a:ext>
            </a:extLst>
          </p:cNvPr>
          <p:cNvCxnSpPr>
            <a:cxnSpLocks/>
          </p:cNvCxnSpPr>
          <p:nvPr/>
        </p:nvCxnSpPr>
        <p:spPr>
          <a:xfrm flipH="1" flipV="1">
            <a:off x="875134" y="1585597"/>
            <a:ext cx="1912" cy="211889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3C54BE00-B6B6-4F24-868C-351992A2BC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0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B47FF7C-AC97-4D58-8C23-1DAA1DBD9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5305" y="0"/>
            <a:ext cx="12190095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23CB790-4791-4B96-86AC-654C1FB6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AD0EA14-A901-415D-9AF9-40D8146357F0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2563AA9-9A3A-4253-A8BA-E9742B59B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Housekeeping on Zoom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FC3EEA0-40E0-4C6E-9341-444BEC96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501" y="1599969"/>
            <a:ext cx="4518838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Use mute during keynotes, optional camera</a:t>
            </a:r>
          </a:p>
          <a:p>
            <a:pPr>
              <a:lnSpc>
                <a:spcPct val="80000"/>
              </a:lnSpc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Stay logged in for the day but turn off video and microphone during breaks</a:t>
            </a:r>
          </a:p>
          <a:p>
            <a:pPr>
              <a:lnSpc>
                <a:spcPct val="80000"/>
              </a:lnSpc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Keynotes are recorded</a:t>
            </a:r>
          </a:p>
          <a:p>
            <a:pPr>
              <a:lnSpc>
                <a:spcPct val="80000"/>
              </a:lnSpc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Use the Chat function if you’ve got any questions during keynotes</a:t>
            </a:r>
          </a:p>
          <a:p>
            <a:pPr>
              <a:lnSpc>
                <a:spcPct val="80000"/>
              </a:lnSpc>
            </a:pP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You’ll automatically be sent to breakout rooms and brought back</a:t>
            </a: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4E14D32-088F-4005-99D3-2DD61E1432FB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51613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32EF8B8-D3DB-494E-87D2-3445016BFE99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7F332F2-0C37-4BB7-87D3-086136AF1F38}"/>
              </a:ext>
            </a:extLst>
          </p:cNvPr>
          <p:cNvCxnSpPr>
            <a:cxnSpLocks/>
          </p:cNvCxnSpPr>
          <p:nvPr/>
        </p:nvCxnSpPr>
        <p:spPr>
          <a:xfrm flipV="1">
            <a:off x="875134" y="1585596"/>
            <a:ext cx="0" cy="273122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27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9A961F8-0A29-4269-BEB7-DBC5CD627824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48DCE8A-3352-4A25-8118-59D606A8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2" y="450185"/>
            <a:ext cx="8070806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Mentor Leadership Programme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2C5954D-F896-4EF8-B5C3-38AAD6A4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57" y="1670654"/>
            <a:ext cx="8070806" cy="410970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altLang="en-US" dirty="0"/>
              <a:t>Day 1: Yourself as a mentor</a:t>
            </a:r>
          </a:p>
          <a:p>
            <a:pPr marL="0" indent="0">
              <a:buNone/>
            </a:pPr>
            <a:endParaRPr lang="en-GB" altLang="en-US" dirty="0"/>
          </a:p>
          <a:p>
            <a:pPr fontAlgn="base"/>
            <a:r>
              <a:rPr lang="en-GB" dirty="0"/>
              <a:t>Identify the coaching and mentoring culture within your own setting </a:t>
            </a:r>
          </a:p>
          <a:p>
            <a:pPr fontAlgn="base"/>
            <a:r>
              <a:rPr lang="en-GB" dirty="0"/>
              <a:t>Be aware of your own strengths and areas for development in the role of mentor </a:t>
            </a:r>
          </a:p>
          <a:p>
            <a:pPr fontAlgn="base"/>
            <a:r>
              <a:rPr lang="en-GB" dirty="0"/>
              <a:t>Challenge what is understood to be coaching and mentoring </a:t>
            </a:r>
          </a:p>
          <a:p>
            <a:pPr fontAlgn="base"/>
            <a:r>
              <a:rPr lang="en-GB" dirty="0"/>
              <a:t>Set targets for personal and professional development </a:t>
            </a:r>
          </a:p>
          <a:p>
            <a:endParaRPr lang="en-GB" altLang="en-US" dirty="0"/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EB6EB7-8E40-49CC-8EEB-99E9CB379EDF}"/>
              </a:ext>
            </a:extLst>
          </p:cNvPr>
          <p:cNvCxnSpPr>
            <a:cxnSpLocks/>
          </p:cNvCxnSpPr>
          <p:nvPr/>
        </p:nvCxnSpPr>
        <p:spPr>
          <a:xfrm flipH="1">
            <a:off x="908940" y="1527821"/>
            <a:ext cx="816132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939415-5ED2-4FA3-9A08-EC141B7AFCCB}"/>
              </a:ext>
            </a:extLst>
          </p:cNvPr>
          <p:cNvCxnSpPr>
            <a:cxnSpLocks/>
          </p:cNvCxnSpPr>
          <p:nvPr/>
        </p:nvCxnSpPr>
        <p:spPr>
          <a:xfrm flipV="1">
            <a:off x="908940" y="83758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09CFE8-4B37-4AFD-9F4B-F6C48F4DB93B}"/>
              </a:ext>
            </a:extLst>
          </p:cNvPr>
          <p:cNvCxnSpPr>
            <a:cxnSpLocks/>
          </p:cNvCxnSpPr>
          <p:nvPr/>
        </p:nvCxnSpPr>
        <p:spPr>
          <a:xfrm flipV="1">
            <a:off x="907028" y="1670658"/>
            <a:ext cx="0" cy="38978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798E6D2-2387-4B8D-81FF-41C441A1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33124A-37EB-490F-B545-FF07187F5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19" y="1106260"/>
            <a:ext cx="2468688" cy="53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2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9A961F8-0A29-4269-BEB7-DBC5CD627824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48DCE8A-3352-4A25-8118-59D606A8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2" y="450185"/>
            <a:ext cx="8070806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Mentor Leadership Programme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2C5954D-F896-4EF8-B5C3-38AAD6A4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57" y="1670654"/>
            <a:ext cx="8070806" cy="41097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altLang="en-US" dirty="0"/>
              <a:t>Day 2: Mobilising mentor strategies</a:t>
            </a:r>
          </a:p>
          <a:p>
            <a:pPr marL="0" indent="0" algn="ctr">
              <a:buNone/>
            </a:pPr>
            <a:endParaRPr lang="en-GB" altLang="en-US" dirty="0"/>
          </a:p>
          <a:p>
            <a:pPr fontAlgn="base"/>
            <a:r>
              <a:rPr lang="en-GB" sz="2700" dirty="0"/>
              <a:t>Review your own practice and development as a mentor </a:t>
            </a:r>
          </a:p>
          <a:p>
            <a:pPr fontAlgn="base"/>
            <a:r>
              <a:rPr lang="en-GB" sz="2700" dirty="0"/>
              <a:t>Identify the differences between coaching and mentoring </a:t>
            </a:r>
          </a:p>
          <a:p>
            <a:pPr fontAlgn="base"/>
            <a:r>
              <a:rPr lang="en-GB" sz="2700" dirty="0"/>
              <a:t>Understand the limitations of one’s own influences, skills and experience </a:t>
            </a:r>
          </a:p>
          <a:p>
            <a:pPr fontAlgn="base"/>
            <a:r>
              <a:rPr lang="en-GB" sz="2700" dirty="0"/>
              <a:t>Develop own techniques and skills in coaching and mentoring </a:t>
            </a:r>
          </a:p>
          <a:p>
            <a:pPr fontAlgn="base"/>
            <a:r>
              <a:rPr lang="en-GB" sz="2700" dirty="0"/>
              <a:t>Set targets for own personal and professional development, developing reflexivity</a:t>
            </a:r>
            <a:endParaRPr lang="en-GB" altLang="en-US" sz="2700" dirty="0"/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EB6EB7-8E40-49CC-8EEB-99E9CB379EDF}"/>
              </a:ext>
            </a:extLst>
          </p:cNvPr>
          <p:cNvCxnSpPr>
            <a:cxnSpLocks/>
          </p:cNvCxnSpPr>
          <p:nvPr/>
        </p:nvCxnSpPr>
        <p:spPr>
          <a:xfrm flipH="1">
            <a:off x="908940" y="1527821"/>
            <a:ext cx="816132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939415-5ED2-4FA3-9A08-EC141B7AFCCB}"/>
              </a:ext>
            </a:extLst>
          </p:cNvPr>
          <p:cNvCxnSpPr>
            <a:cxnSpLocks/>
          </p:cNvCxnSpPr>
          <p:nvPr/>
        </p:nvCxnSpPr>
        <p:spPr>
          <a:xfrm flipV="1">
            <a:off x="908940" y="83758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09CFE8-4B37-4AFD-9F4B-F6C48F4DB93B}"/>
              </a:ext>
            </a:extLst>
          </p:cNvPr>
          <p:cNvCxnSpPr>
            <a:cxnSpLocks/>
          </p:cNvCxnSpPr>
          <p:nvPr/>
        </p:nvCxnSpPr>
        <p:spPr>
          <a:xfrm flipV="1">
            <a:off x="907028" y="1670658"/>
            <a:ext cx="0" cy="38978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798E6D2-2387-4B8D-81FF-41C441A1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33124A-37EB-490F-B545-FF07187F5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19" y="1106260"/>
            <a:ext cx="2468688" cy="53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50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96EDCE7-E04F-4CF5-BF28-BE0B9C68F8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AA6499F-6F9A-4D3B-B45B-931652748F1C}"/>
              </a:ext>
            </a:extLst>
          </p:cNvPr>
          <p:cNvSpPr txBox="1"/>
          <p:nvPr/>
        </p:nvSpPr>
        <p:spPr>
          <a:xfrm>
            <a:off x="9387662" y="6220931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3260E01-347D-4353-8F37-2CF167D513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B30312C-B5E3-4CC6-A6D8-B96BE776F02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DFE5F3"/>
              </a:clrFrom>
              <a:clrTo>
                <a:srgbClr val="DFE5F3">
                  <a:alpha val="0"/>
                </a:srgbClr>
              </a:clrTo>
            </a:clrChange>
            <a:duotone>
              <a:prstClr val="black"/>
              <a:srgbClr val="E2E8F6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6000"/>
                    </a14:imgEffect>
                    <a14:imgEffect>
                      <a14:brightnessContrast bright="2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422" y="2893513"/>
            <a:ext cx="1455751" cy="313123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C14AB71-3E5C-458C-89A5-A9A5F715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664" y="365125"/>
            <a:ext cx="11058342" cy="1325563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Feedback from Day 2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4E6D2E-DC0E-4432-8A9F-FE2B71A7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339" y="1825644"/>
            <a:ext cx="8070806" cy="397786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altLang="en-US" sz="2200" dirty="0"/>
              <a:t>Everything was great</a:t>
            </a:r>
          </a:p>
          <a:p>
            <a:pPr>
              <a:buFont typeface="Wingdings" pitchFamily="2" charset="2"/>
              <a:buChar char="ü"/>
            </a:pPr>
            <a:r>
              <a:rPr lang="en-GB" altLang="en-US" sz="2200" dirty="0"/>
              <a:t>It was really worthwhile and I got to meet colleagues from different schools and authorities</a:t>
            </a:r>
          </a:p>
          <a:p>
            <a:pPr>
              <a:buFont typeface="Wingdings" pitchFamily="2" charset="2"/>
              <a:buChar char="ü"/>
            </a:pPr>
            <a:r>
              <a:rPr lang="en-GB" altLang="en-US" sz="2200" dirty="0"/>
              <a:t>Really enjoyed the sessions and I learnt a lot</a:t>
            </a:r>
          </a:p>
          <a:p>
            <a:pPr>
              <a:buFont typeface="Wingdings" pitchFamily="2" charset="2"/>
              <a:buChar char="ü"/>
            </a:pPr>
            <a:r>
              <a:rPr lang="en-GB" altLang="en-US" sz="2200" dirty="0"/>
              <a:t>The presenters were excellent, there was a good selection</a:t>
            </a:r>
          </a:p>
          <a:p>
            <a:r>
              <a:rPr lang="en-GB" altLang="en-US" sz="2200" dirty="0"/>
              <a:t>Would have liked to be in a group with others in similar roles</a:t>
            </a:r>
          </a:p>
          <a:p>
            <a:r>
              <a:rPr lang="en-GB" altLang="en-US" sz="2200" dirty="0"/>
              <a:t>Would have liked role play or scenarios to work through</a:t>
            </a:r>
          </a:p>
          <a:p>
            <a:r>
              <a:rPr lang="en-GB" altLang="en-US" sz="2200" dirty="0"/>
              <a:t>Not enough chocolate brownies</a:t>
            </a:r>
          </a:p>
          <a:p>
            <a:r>
              <a:rPr lang="en-GB" altLang="en-US" sz="2200" dirty="0"/>
              <a:t>Nowhere to sit for lunch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DE23AA0-59F7-4C88-9312-6BF138A27C47}"/>
              </a:ext>
            </a:extLst>
          </p:cNvPr>
          <p:cNvCxnSpPr>
            <a:cxnSpLocks/>
          </p:cNvCxnSpPr>
          <p:nvPr/>
        </p:nvCxnSpPr>
        <p:spPr>
          <a:xfrm flipH="1">
            <a:off x="738823" y="1442761"/>
            <a:ext cx="7947977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6DE8FD-6069-4DD1-9049-3D37F73BD82E}"/>
              </a:ext>
            </a:extLst>
          </p:cNvPr>
          <p:cNvCxnSpPr>
            <a:cxnSpLocks/>
          </p:cNvCxnSpPr>
          <p:nvPr/>
        </p:nvCxnSpPr>
        <p:spPr>
          <a:xfrm flipV="1">
            <a:off x="738822" y="75252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6D58D1-ED02-4D69-849E-28771ADE88A7}"/>
              </a:ext>
            </a:extLst>
          </p:cNvPr>
          <p:cNvCxnSpPr>
            <a:cxnSpLocks/>
          </p:cNvCxnSpPr>
          <p:nvPr/>
        </p:nvCxnSpPr>
        <p:spPr>
          <a:xfrm flipH="1" flipV="1">
            <a:off x="736910" y="1585597"/>
            <a:ext cx="1912" cy="326285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2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6A0770-6119-4883-AF98-E3BB9B84C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" y="0"/>
            <a:ext cx="12186271" cy="6858000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260F6026-D385-4C58-B6F3-B0F457D5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88" y="365125"/>
            <a:ext cx="992904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3: Practising mentoring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179ADAA6-14AC-4ADF-8243-CA8ABC35A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62" y="1585595"/>
            <a:ext cx="1003536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ctr">
              <a:buNone/>
            </a:pPr>
            <a:r>
              <a:rPr lang="en-GB" b="1" dirty="0"/>
              <a:t>Outcomes</a:t>
            </a:r>
          </a:p>
          <a:p>
            <a:pPr marL="0" lvl="0" indent="0" algn="ctr">
              <a:buNone/>
            </a:pPr>
            <a:endParaRPr lang="en-GB" b="1" dirty="0"/>
          </a:p>
          <a:p>
            <a:pPr lvl="0"/>
            <a:r>
              <a:rPr lang="en-GB" dirty="0">
                <a:solidFill>
                  <a:schemeClr val="bg1"/>
                </a:solidFill>
              </a:rPr>
              <a:t>Reflect upon your own practice and development as a mentor and coach</a:t>
            </a:r>
          </a:p>
          <a:p>
            <a:pPr lvl="0"/>
            <a:r>
              <a:rPr lang="en-GB" dirty="0"/>
              <a:t>Utilise case studies of your practice to develop reflexivity</a:t>
            </a:r>
          </a:p>
          <a:p>
            <a:pPr lvl="0"/>
            <a:r>
              <a:rPr lang="en-GB" dirty="0">
                <a:solidFill>
                  <a:schemeClr val="bg1"/>
                </a:solidFill>
              </a:rPr>
              <a:t>Apply skills and techniques alongside coaches and mentors</a:t>
            </a:r>
          </a:p>
          <a:p>
            <a:pPr lvl="0"/>
            <a:r>
              <a:rPr lang="en-GB" dirty="0"/>
              <a:t>Review and set targets for personal and professional development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3AF528E-915C-4446-9B8C-3AE4E15D3212}"/>
              </a:ext>
            </a:extLst>
          </p:cNvPr>
          <p:cNvCxnSpPr>
            <a:cxnSpLocks/>
          </p:cNvCxnSpPr>
          <p:nvPr/>
        </p:nvCxnSpPr>
        <p:spPr>
          <a:xfrm flipH="1">
            <a:off x="877046" y="1442761"/>
            <a:ext cx="105641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40267DB-BEB0-4D5C-B8A7-B2E9C607EB9A}"/>
              </a:ext>
            </a:extLst>
          </p:cNvPr>
          <p:cNvSpPr txBox="1"/>
          <p:nvPr/>
        </p:nvSpPr>
        <p:spPr>
          <a:xfrm>
            <a:off x="9102150" y="609103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B6EDE8-8E72-4E44-B1FA-C1FCB7155BB8}"/>
              </a:ext>
            </a:extLst>
          </p:cNvPr>
          <p:cNvCxnSpPr>
            <a:cxnSpLocks/>
          </p:cNvCxnSpPr>
          <p:nvPr/>
        </p:nvCxnSpPr>
        <p:spPr>
          <a:xfrm flipV="1">
            <a:off x="877046" y="752528"/>
            <a:ext cx="0" cy="55527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7ECF9C7-ED40-41E4-81A5-A8F939E8CE83}"/>
              </a:ext>
            </a:extLst>
          </p:cNvPr>
          <p:cNvCxnSpPr>
            <a:cxnSpLocks/>
          </p:cNvCxnSpPr>
          <p:nvPr/>
        </p:nvCxnSpPr>
        <p:spPr>
          <a:xfrm flipV="1">
            <a:off x="875134" y="1585596"/>
            <a:ext cx="0" cy="27312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408F81D6-7F48-432C-9AB2-D132FD34FF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t="3538" r="2801" b="4081"/>
          <a:stretch/>
        </p:blipFill>
        <p:spPr>
          <a:xfrm>
            <a:off x="63797" y="5555581"/>
            <a:ext cx="2392326" cy="122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9A961F8-0A29-4269-BEB7-DBC5CD627824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48DCE8A-3352-4A25-8118-59D606A82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2" y="450185"/>
            <a:ext cx="8070806" cy="132556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2C5954D-F896-4EF8-B5C3-38AAD6A4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56" y="1670654"/>
            <a:ext cx="8453147" cy="410970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9.30am     Keynote Guest Speaker: Kirk </a:t>
            </a:r>
            <a:r>
              <a:rPr lang="en-GB" b="1" dirty="0" err="1"/>
              <a:t>Kinnell</a:t>
            </a:r>
            <a:r>
              <a:rPr lang="en-GB" b="1" dirty="0"/>
              <a:t> </a:t>
            </a:r>
          </a:p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10.30am   Questions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b="1" dirty="0"/>
              <a:t>10.45am   Reflective break</a:t>
            </a:r>
            <a:endParaRPr lang="en-GB" dirty="0"/>
          </a:p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11.00am   Guest Speaker: Sarah Clarke: a model of coaching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	</a:t>
            </a:r>
          </a:p>
          <a:p>
            <a:r>
              <a:rPr lang="en-GB" b="1" dirty="0"/>
              <a:t>11.30am   Practising coaching (breakout rooms)	</a:t>
            </a:r>
            <a:endParaRPr lang="en-GB" dirty="0"/>
          </a:p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12.30pm   Reflective Lunch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b="1" dirty="0"/>
              <a:t>1.30pm     Guest Speaker: David Britten: a model of coaching		</a:t>
            </a:r>
            <a:endParaRPr lang="en-GB" dirty="0"/>
          </a:p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2.00pm     Practising coaching (breakout rooms)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b="1" dirty="0"/>
              <a:t>3.00pm     Reflective break</a:t>
            </a:r>
            <a:endParaRPr lang="en-GB" dirty="0"/>
          </a:p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3.15pm     Plenary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b="1" dirty="0"/>
              <a:t>3.45pm     Close</a:t>
            </a:r>
            <a:endParaRPr lang="en-GB" dirty="0"/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EB6EB7-8E40-49CC-8EEB-99E9CB379EDF}"/>
              </a:ext>
            </a:extLst>
          </p:cNvPr>
          <p:cNvCxnSpPr>
            <a:cxnSpLocks/>
          </p:cNvCxnSpPr>
          <p:nvPr/>
        </p:nvCxnSpPr>
        <p:spPr>
          <a:xfrm flipH="1">
            <a:off x="908940" y="1527821"/>
            <a:ext cx="816132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939415-5ED2-4FA3-9A08-EC141B7AFCCB}"/>
              </a:ext>
            </a:extLst>
          </p:cNvPr>
          <p:cNvCxnSpPr>
            <a:cxnSpLocks/>
          </p:cNvCxnSpPr>
          <p:nvPr/>
        </p:nvCxnSpPr>
        <p:spPr>
          <a:xfrm flipV="1">
            <a:off x="908940" y="837588"/>
            <a:ext cx="0" cy="555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09CFE8-4B37-4AFD-9F4B-F6C48F4DB93B}"/>
              </a:ext>
            </a:extLst>
          </p:cNvPr>
          <p:cNvCxnSpPr>
            <a:cxnSpLocks/>
          </p:cNvCxnSpPr>
          <p:nvPr/>
        </p:nvCxnSpPr>
        <p:spPr>
          <a:xfrm flipV="1">
            <a:off x="907028" y="1670658"/>
            <a:ext cx="0" cy="38978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798E6D2-2387-4B8D-81FF-41C441A1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33124A-37EB-490F-B545-FF07187F5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319" y="1106260"/>
            <a:ext cx="2468688" cy="53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7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B47FF7C-AC97-4D58-8C23-1DAA1DBD9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5305" y="0"/>
            <a:ext cx="12190095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23CB790-4791-4B96-86AC-654C1FB6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32437"/>
            <a:ext cx="2507792" cy="132556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AD0EA14-A901-415D-9AF9-40D8146357F0}"/>
              </a:ext>
            </a:extLst>
          </p:cNvPr>
          <p:cNvSpPr txBox="1"/>
          <p:nvPr/>
        </p:nvSpPr>
        <p:spPr>
          <a:xfrm>
            <a:off x="9370567" y="6243578"/>
            <a:ext cx="2424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www.yorksj.ac.uk</a:t>
            </a:r>
          </a:p>
        </p:txBody>
      </p:sp>
    </p:spTree>
    <p:extLst>
      <p:ext uri="{BB962C8B-B14F-4D97-AF65-F5344CB8AC3E}">
        <p14:creationId xmlns:p14="http://schemas.microsoft.com/office/powerpoint/2010/main" val="136572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53A3CE5E5704DBB5EBEC1A6D5C932" ma:contentTypeVersion="11" ma:contentTypeDescription="Create a new document." ma:contentTypeScope="" ma:versionID="d43069b19ff5db1d3a6fd2b4fc7d6da9">
  <xsd:schema xmlns:xsd="http://www.w3.org/2001/XMLSchema" xmlns:xs="http://www.w3.org/2001/XMLSchema" xmlns:p="http://schemas.microsoft.com/office/2006/metadata/properties" xmlns:ns3="ccf72e1d-7884-436a-942e-3803accb97f5" xmlns:ns4="90a9824e-bf21-476a-9503-cfa52c67d8cc" targetNamespace="http://schemas.microsoft.com/office/2006/metadata/properties" ma:root="true" ma:fieldsID="4323e932e44ba6bb4146d731913fe6dc" ns3:_="" ns4:_="">
    <xsd:import namespace="ccf72e1d-7884-436a-942e-3803accb97f5"/>
    <xsd:import namespace="90a9824e-bf21-476a-9503-cfa52c67d8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72e1d-7884-436a-942e-3803accb97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9824e-bf21-476a-9503-cfa52c67d8c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030345-34EC-43F9-B8AB-D17B6D5A1623}">
  <ds:schemaRefs>
    <ds:schemaRef ds:uri="http://purl.org/dc/terms/"/>
    <ds:schemaRef ds:uri="90a9824e-bf21-476a-9503-cfa52c67d8cc"/>
    <ds:schemaRef ds:uri="ccf72e1d-7884-436a-942e-3803accb97f5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45844EE-8373-4B3E-959B-A9E5BAEDE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f72e1d-7884-436a-942e-3803accb97f5"/>
    <ds:schemaRef ds:uri="90a9824e-bf21-476a-9503-cfa52c67d8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98B0C6-5DD2-40C7-A825-23C09BE034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747</Words>
  <Application>Microsoft Macintosh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PowerPoint Presentation</vt:lpstr>
      <vt:lpstr>Welcome back (virtually)!</vt:lpstr>
      <vt:lpstr>Housekeeping on Zoom</vt:lpstr>
      <vt:lpstr>Mentor Leadership Programme</vt:lpstr>
      <vt:lpstr>Mentor Leadership Programme</vt:lpstr>
      <vt:lpstr>Feedback from Day 2</vt:lpstr>
      <vt:lpstr>Day 3: Practising mentoring</vt:lpstr>
      <vt:lpstr>Agenda</vt:lpstr>
      <vt:lpstr>PowerPoint Presentation</vt:lpstr>
      <vt:lpstr>Plenary</vt:lpstr>
      <vt:lpstr>Aims of the Programme</vt:lpstr>
      <vt:lpstr>Evaluation</vt:lpstr>
      <vt:lpstr>Celebration</vt:lpstr>
      <vt:lpstr>Next steps</vt:lpstr>
      <vt:lpstr>Thank you!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Carpenter (J.Carpenter)</dc:creator>
  <cp:lastModifiedBy>Jenny Carpenter (J.Carpenter)</cp:lastModifiedBy>
  <cp:revision>20</cp:revision>
  <cp:lastPrinted>2021-01-26T17:29:59Z</cp:lastPrinted>
  <dcterms:created xsi:type="dcterms:W3CDTF">2020-11-03T11:40:08Z</dcterms:created>
  <dcterms:modified xsi:type="dcterms:W3CDTF">2021-01-27T15:48:30Z</dcterms:modified>
</cp:coreProperties>
</file>